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Libre Baskerville"/>
      <p:regular r:id="rId17"/>
    </p:embeddedFont>
    <p:embeddedFont>
      <p:font typeface="Libre Baskerville"/>
      <p:regular r:id="rId18"/>
    </p:embeddedFont>
    <p:embeddedFont>
      <p:font typeface="Libre Baskerville"/>
      <p:regular r:id="rId19"/>
    </p:embeddedFont>
    <p:embeddedFont>
      <p:font typeface="Libre Baskerville"/>
      <p:regular r:id="rId20"/>
    </p:embeddedFont>
    <p:embeddedFont>
      <p:font typeface="DM Sans"/>
      <p:regular r:id="rId21"/>
    </p:embeddedFont>
    <p:embeddedFont>
      <p:font typeface="DM Sans"/>
      <p:regular r:id="rId22"/>
    </p:embeddedFont>
    <p:embeddedFont>
      <p:font typeface="DM Sans"/>
      <p:regular r:id="rId23"/>
    </p:embeddedFont>
    <p:embeddedFont>
      <p:font typeface="DM Sans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-1.png>
</file>

<file path=ppt/media/image-10-10.svg>
</file>

<file path=ppt/media/image-10-2.svg>
</file>

<file path=ppt/media/image-10-3.png>
</file>

<file path=ppt/media/image-10-4.svg>
</file>

<file path=ppt/media/image-10-5.png>
</file>

<file path=ppt/media/image-10-6.svg>
</file>

<file path=ppt/media/image-10-7.png>
</file>

<file path=ppt/media/image-10-8.svg>
</file>

<file path=ppt/media/image-10-9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4-1.png>
</file>

<file path=ppt/media/image-4-2.png>
</file>

<file path=ppt/media/image-5-1.png>
</file>

<file path=ppt/media/image-6-1.png>
</file>

<file path=ppt/media/image-7-1.png>
</file>

<file path=ppt/media/image-7-2.png>
</file>

<file path=ppt/media/image-7-3.svg>
</file>

<file path=ppt/media/image-7-4.png>
</file>

<file path=ppt/media/image-7-5.svg>
</file>

<file path=ppt/media/image-7-6.png>
</file>

<file path=ppt/media/image-7-7.sv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svg"/><Relationship Id="rId3" Type="http://schemas.openxmlformats.org/officeDocument/2006/relationships/image" Target="../media/image-10-3.png"/><Relationship Id="rId4" Type="http://schemas.openxmlformats.org/officeDocument/2006/relationships/image" Target="../media/image-10-4.svg"/><Relationship Id="rId5" Type="http://schemas.openxmlformats.org/officeDocument/2006/relationships/image" Target="../media/image-10-5.png"/><Relationship Id="rId6" Type="http://schemas.openxmlformats.org/officeDocument/2006/relationships/image" Target="../media/image-10-6.svg"/><Relationship Id="rId7" Type="http://schemas.openxmlformats.org/officeDocument/2006/relationships/image" Target="../media/image-10-7.png"/><Relationship Id="rId8" Type="http://schemas.openxmlformats.org/officeDocument/2006/relationships/image" Target="../media/image-10-8.svg"/><Relationship Id="rId9" Type="http://schemas.openxmlformats.org/officeDocument/2006/relationships/image" Target="../media/image-10-9.png"/><Relationship Id="rId10" Type="http://schemas.openxmlformats.org/officeDocument/2006/relationships/image" Target="../media/image-10-10.svg"/><Relationship Id="rId11" Type="http://schemas.openxmlformats.org/officeDocument/2006/relationships/slideLayout" Target="../slideLayouts/slideLayout11.xml"/><Relationship Id="rId1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svg"/><Relationship Id="rId4" Type="http://schemas.openxmlformats.org/officeDocument/2006/relationships/image" Target="../media/image-7-4.png"/><Relationship Id="rId5" Type="http://schemas.openxmlformats.org/officeDocument/2006/relationships/image" Target="../media/image-7-5.svg"/><Relationship Id="rId6" Type="http://schemas.openxmlformats.org/officeDocument/2006/relationships/image" Target="../media/image-7-6.png"/><Relationship Id="rId7" Type="http://schemas.openxmlformats.org/officeDocument/2006/relationships/image" Target="../media/image-7-7.svg"/><Relationship Id="rId8" Type="http://schemas.openxmlformats.org/officeDocument/2006/relationships/slideLayout" Target="../slideLayouts/slideLayout8.xml"/><Relationship Id="rId9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1568768"/>
            <a:ext cx="4082891" cy="226826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80190" y="417718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6280190" y="593490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Uncovering insights from transactional data to guide strategic business decisions.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9620" y="604718"/>
            <a:ext cx="7903726" cy="687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Business Recommendations</a:t>
            </a:r>
            <a:endParaRPr lang="en-US" sz="43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852011" y="1738253"/>
            <a:ext cx="329803" cy="32980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484114" y="1731526"/>
            <a:ext cx="2793683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Boost Subscriptions</a:t>
            </a:r>
            <a:endParaRPr lang="en-US" sz="2150" dirty="0"/>
          </a:p>
        </p:txBody>
      </p:sp>
      <p:sp>
        <p:nvSpPr>
          <p:cNvPr id="5" name="Text 2"/>
          <p:cNvSpPr/>
          <p:nvPr/>
        </p:nvSpPr>
        <p:spPr>
          <a:xfrm>
            <a:off x="1484114" y="2207062"/>
            <a:ext cx="12376666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Promote exclusive benefits for subscribers.</a:t>
            </a:r>
            <a:endParaRPr lang="en-US" sz="17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52011" y="3005316"/>
            <a:ext cx="329803" cy="32980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484114" y="2998589"/>
            <a:ext cx="3970615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Customer Loyalty Programs</a:t>
            </a:r>
            <a:endParaRPr lang="en-US" sz="2150" dirty="0"/>
          </a:p>
        </p:txBody>
      </p:sp>
      <p:sp>
        <p:nvSpPr>
          <p:cNvPr id="8" name="Text 4"/>
          <p:cNvSpPr/>
          <p:nvPr/>
        </p:nvSpPr>
        <p:spPr>
          <a:xfrm>
            <a:off x="1484114" y="3474125"/>
            <a:ext cx="12376666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Reward repeat buyers to foster loyalty.</a:t>
            </a:r>
            <a:endParaRPr lang="en-US" sz="17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52011" y="4272379"/>
            <a:ext cx="329803" cy="329803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484114" y="4265652"/>
            <a:ext cx="3299817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Review Discount Policy</a:t>
            </a:r>
            <a:endParaRPr lang="en-US" sz="2150" dirty="0"/>
          </a:p>
        </p:txBody>
      </p:sp>
      <p:sp>
        <p:nvSpPr>
          <p:cNvPr id="11" name="Text 6"/>
          <p:cNvSpPr/>
          <p:nvPr/>
        </p:nvSpPr>
        <p:spPr>
          <a:xfrm>
            <a:off x="1484114" y="4741188"/>
            <a:ext cx="12376666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Balance sales boosts with margin control.</a:t>
            </a:r>
            <a:endParaRPr lang="en-US" sz="170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52011" y="5539442"/>
            <a:ext cx="329803" cy="329803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484114" y="5532715"/>
            <a:ext cx="2789277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Product Positioning</a:t>
            </a:r>
            <a:endParaRPr lang="en-US" sz="2150" dirty="0"/>
          </a:p>
        </p:txBody>
      </p:sp>
      <p:sp>
        <p:nvSpPr>
          <p:cNvPr id="14" name="Text 8"/>
          <p:cNvSpPr/>
          <p:nvPr/>
        </p:nvSpPr>
        <p:spPr>
          <a:xfrm>
            <a:off x="1484114" y="6008251"/>
            <a:ext cx="12376666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Highlight top-rated and best-selling products.</a:t>
            </a:r>
            <a:endParaRPr lang="en-US" sz="1700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52011" y="6806505"/>
            <a:ext cx="329803" cy="329803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484114" y="6799778"/>
            <a:ext cx="2772728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Targeted Marketing</a:t>
            </a:r>
            <a:endParaRPr lang="en-US" sz="2150" dirty="0"/>
          </a:p>
        </p:txBody>
      </p:sp>
      <p:sp>
        <p:nvSpPr>
          <p:cNvPr id="17" name="Text 10"/>
          <p:cNvSpPr/>
          <p:nvPr/>
        </p:nvSpPr>
        <p:spPr>
          <a:xfrm>
            <a:off x="1484114" y="7275314"/>
            <a:ext cx="12376666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Focus on high-revenue age groups and express-shipping users.</a:t>
            </a:r>
            <a:endParaRPr lang="en-US" sz="1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7926" y="614958"/>
            <a:ext cx="7580948" cy="13956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450"/>
              </a:lnSpc>
              <a:buNone/>
            </a:pPr>
            <a:r>
              <a:rPr lang="en-US" sz="43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Project Overview &amp; Dataset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6267926" y="2680454"/>
            <a:ext cx="3678793" cy="2723912"/>
          </a:xfrm>
          <a:prstGeom prst="roundRect">
            <a:avLst>
              <a:gd name="adj" fmla="val 5371"/>
            </a:avLst>
          </a:prstGeom>
          <a:solidFill>
            <a:srgbClr val="FFFDFA"/>
          </a:solidFill>
          <a:ln/>
        </p:spPr>
      </p:sp>
      <p:sp>
        <p:nvSpPr>
          <p:cNvPr id="5" name="Shape 2"/>
          <p:cNvSpPr/>
          <p:nvPr/>
        </p:nvSpPr>
        <p:spPr>
          <a:xfrm>
            <a:off x="6267926" y="2649974"/>
            <a:ext cx="3678793" cy="121920"/>
          </a:xfrm>
          <a:prstGeom prst="roundRect">
            <a:avLst>
              <a:gd name="adj" fmla="val 76928"/>
            </a:avLst>
          </a:prstGeom>
          <a:solidFill>
            <a:srgbClr val="B88E23"/>
          </a:solidFill>
          <a:ln/>
        </p:spPr>
      </p:sp>
      <p:sp>
        <p:nvSpPr>
          <p:cNvPr id="6" name="Shape 3"/>
          <p:cNvSpPr/>
          <p:nvPr/>
        </p:nvSpPr>
        <p:spPr>
          <a:xfrm>
            <a:off x="7772400" y="2345531"/>
            <a:ext cx="669846" cy="669846"/>
          </a:xfrm>
          <a:prstGeom prst="roundRect">
            <a:avLst>
              <a:gd name="adj" fmla="val 136509"/>
            </a:avLst>
          </a:prstGeom>
          <a:solidFill>
            <a:srgbClr val="B88E23"/>
          </a:solidFill>
          <a:ln/>
        </p:spPr>
      </p:sp>
      <p:sp>
        <p:nvSpPr>
          <p:cNvPr id="7" name="Text 4"/>
          <p:cNvSpPr/>
          <p:nvPr/>
        </p:nvSpPr>
        <p:spPr>
          <a:xfrm>
            <a:off x="7973377" y="2512933"/>
            <a:ext cx="267891" cy="3349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5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100" dirty="0"/>
          </a:p>
        </p:txBody>
      </p:sp>
      <p:sp>
        <p:nvSpPr>
          <p:cNvPr id="8" name="Text 5"/>
          <p:cNvSpPr/>
          <p:nvPr/>
        </p:nvSpPr>
        <p:spPr>
          <a:xfrm>
            <a:off x="6521648" y="3238619"/>
            <a:ext cx="2791301" cy="348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Project Goal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6521648" y="3721418"/>
            <a:ext cx="3171349" cy="14292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Analyze 3,900 purchases to understand spending, segments, preferences, and subscriptions.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0169962" y="2680454"/>
            <a:ext cx="3678912" cy="2723912"/>
          </a:xfrm>
          <a:prstGeom prst="roundRect">
            <a:avLst>
              <a:gd name="adj" fmla="val 5371"/>
            </a:avLst>
          </a:prstGeom>
          <a:solidFill>
            <a:srgbClr val="FFFDFA"/>
          </a:solidFill>
          <a:ln/>
        </p:spPr>
      </p:sp>
      <p:sp>
        <p:nvSpPr>
          <p:cNvPr id="11" name="Shape 8"/>
          <p:cNvSpPr/>
          <p:nvPr/>
        </p:nvSpPr>
        <p:spPr>
          <a:xfrm>
            <a:off x="10169962" y="2649974"/>
            <a:ext cx="3678912" cy="121920"/>
          </a:xfrm>
          <a:prstGeom prst="roundRect">
            <a:avLst>
              <a:gd name="adj" fmla="val 76928"/>
            </a:avLst>
          </a:prstGeom>
          <a:solidFill>
            <a:srgbClr val="B88E23"/>
          </a:solidFill>
          <a:ln/>
        </p:spPr>
      </p:sp>
      <p:sp>
        <p:nvSpPr>
          <p:cNvPr id="12" name="Shape 9"/>
          <p:cNvSpPr/>
          <p:nvPr/>
        </p:nvSpPr>
        <p:spPr>
          <a:xfrm>
            <a:off x="11674435" y="2345531"/>
            <a:ext cx="669846" cy="669846"/>
          </a:xfrm>
          <a:prstGeom prst="roundRect">
            <a:avLst>
              <a:gd name="adj" fmla="val 136509"/>
            </a:avLst>
          </a:prstGeom>
          <a:solidFill>
            <a:srgbClr val="B88E23"/>
          </a:solidFill>
          <a:ln/>
        </p:spPr>
      </p:sp>
      <p:sp>
        <p:nvSpPr>
          <p:cNvPr id="13" name="Text 10"/>
          <p:cNvSpPr/>
          <p:nvPr/>
        </p:nvSpPr>
        <p:spPr>
          <a:xfrm>
            <a:off x="11875413" y="2512933"/>
            <a:ext cx="267891" cy="3349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5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100" dirty="0"/>
          </a:p>
        </p:txBody>
      </p:sp>
      <p:sp>
        <p:nvSpPr>
          <p:cNvPr id="14" name="Text 11"/>
          <p:cNvSpPr/>
          <p:nvPr/>
        </p:nvSpPr>
        <p:spPr>
          <a:xfrm>
            <a:off x="10423684" y="3238619"/>
            <a:ext cx="2791301" cy="348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Dataset Size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10423684" y="3721418"/>
            <a:ext cx="3171468" cy="14292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3,900 rows, 18 columns. Key features: demographics, purchase details, shopping behavior.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6267926" y="5962531"/>
            <a:ext cx="7580948" cy="1651992"/>
          </a:xfrm>
          <a:prstGeom prst="roundRect">
            <a:avLst>
              <a:gd name="adj" fmla="val 8856"/>
            </a:avLst>
          </a:prstGeom>
          <a:solidFill>
            <a:srgbClr val="FFFDFA"/>
          </a:solidFill>
          <a:ln/>
        </p:spPr>
      </p:sp>
      <p:sp>
        <p:nvSpPr>
          <p:cNvPr id="17" name="Shape 14"/>
          <p:cNvSpPr/>
          <p:nvPr/>
        </p:nvSpPr>
        <p:spPr>
          <a:xfrm>
            <a:off x="6267926" y="5932051"/>
            <a:ext cx="7580948" cy="121920"/>
          </a:xfrm>
          <a:prstGeom prst="roundRect">
            <a:avLst>
              <a:gd name="adj" fmla="val 76928"/>
            </a:avLst>
          </a:prstGeom>
          <a:solidFill>
            <a:srgbClr val="B88E23"/>
          </a:solidFill>
          <a:ln/>
        </p:spPr>
      </p:sp>
      <p:sp>
        <p:nvSpPr>
          <p:cNvPr id="18" name="Shape 15"/>
          <p:cNvSpPr/>
          <p:nvPr/>
        </p:nvSpPr>
        <p:spPr>
          <a:xfrm>
            <a:off x="9723477" y="5627608"/>
            <a:ext cx="669846" cy="669846"/>
          </a:xfrm>
          <a:prstGeom prst="roundRect">
            <a:avLst>
              <a:gd name="adj" fmla="val 136509"/>
            </a:avLst>
          </a:prstGeom>
          <a:solidFill>
            <a:srgbClr val="B88E23"/>
          </a:solidFill>
          <a:ln/>
        </p:spPr>
      </p:sp>
      <p:sp>
        <p:nvSpPr>
          <p:cNvPr id="19" name="Text 16"/>
          <p:cNvSpPr/>
          <p:nvPr/>
        </p:nvSpPr>
        <p:spPr>
          <a:xfrm>
            <a:off x="9924455" y="5795010"/>
            <a:ext cx="267891" cy="3349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5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100" dirty="0"/>
          </a:p>
        </p:txBody>
      </p:sp>
      <p:sp>
        <p:nvSpPr>
          <p:cNvPr id="20" name="Text 17"/>
          <p:cNvSpPr/>
          <p:nvPr/>
        </p:nvSpPr>
        <p:spPr>
          <a:xfrm>
            <a:off x="6521648" y="6520696"/>
            <a:ext cx="2791301" cy="348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Missing Data</a:t>
            </a:r>
            <a:endParaRPr lang="en-US" sz="2150" dirty="0"/>
          </a:p>
        </p:txBody>
      </p:sp>
      <p:sp>
        <p:nvSpPr>
          <p:cNvPr id="21" name="Text 18"/>
          <p:cNvSpPr/>
          <p:nvPr/>
        </p:nvSpPr>
        <p:spPr>
          <a:xfrm>
            <a:off x="6521648" y="7003494"/>
            <a:ext cx="7073503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37 values in Review Rating column.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86044"/>
            <a:ext cx="1015007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Exploratory Data Analysis (Python)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377803"/>
            <a:ext cx="408193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Loading &amp; Exploration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Imported with pandas, checked structure and summary statistics.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9" name="Text 7"/>
          <p:cNvSpPr/>
          <p:nvPr/>
        </p:nvSpPr>
        <p:spPr>
          <a:xfrm>
            <a:off x="5216962" y="3377803"/>
            <a:ext cx="33098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Missing Data Handling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Imputed Review Rating using median per category.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13" name="Text 11"/>
          <p:cNvSpPr/>
          <p:nvPr/>
        </p:nvSpPr>
        <p:spPr>
          <a:xfrm>
            <a:off x="9640133" y="3377803"/>
            <a:ext cx="358354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Column Standardization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Renamed columns to snake_case for readability.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5345906"/>
            <a:ext cx="6407944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17" name="Text 15"/>
          <p:cNvSpPr/>
          <p:nvPr/>
        </p:nvSpPr>
        <p:spPr>
          <a:xfrm>
            <a:off x="793790" y="5520214"/>
            <a:ext cx="29544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Created age_group and purchase_frequency_days.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428548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428548" y="5345906"/>
            <a:ext cx="6407944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21" name="Text 19"/>
          <p:cNvSpPr/>
          <p:nvPr/>
        </p:nvSpPr>
        <p:spPr>
          <a:xfrm>
            <a:off x="7428548" y="5520214"/>
            <a:ext cx="301287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Database Integration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428548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Loaded cleaned data into PostgreSQL for SQL analysis.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884164" y="472202"/>
            <a:ext cx="7618214" cy="5366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00"/>
              </a:lnSpc>
              <a:buNone/>
            </a:pPr>
            <a:r>
              <a:rPr lang="en-US" sz="33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Key Insights: Revenue &amp; Discounts</a:t>
            </a:r>
            <a:endParaRPr lang="en-US" sz="3350" dirty="0"/>
          </a:p>
        </p:txBody>
      </p:sp>
      <p:sp>
        <p:nvSpPr>
          <p:cNvPr id="3" name="Text 1"/>
          <p:cNvSpPr/>
          <p:nvPr/>
        </p:nvSpPr>
        <p:spPr>
          <a:xfrm>
            <a:off x="1884164" y="1438037"/>
            <a:ext cx="2169200" cy="2682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Revenue by Gender</a:t>
            </a:r>
            <a:endParaRPr lang="en-US" sz="16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84164" y="1899404"/>
            <a:ext cx="5221486" cy="2923937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532132" y="1438037"/>
            <a:ext cx="3401497" cy="2682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High-Spending Discount Users</a:t>
            </a:r>
            <a:endParaRPr lang="en-US" sz="1650" dirty="0"/>
          </a:p>
        </p:txBody>
      </p:sp>
      <p:sp>
        <p:nvSpPr>
          <p:cNvPr id="6" name="Text 3"/>
          <p:cNvSpPr/>
          <p:nvPr/>
        </p:nvSpPr>
        <p:spPr>
          <a:xfrm>
            <a:off x="7532132" y="1877973"/>
            <a:ext cx="5221486" cy="274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839 customers used discounts but spent above average.</a:t>
            </a:r>
            <a:endParaRPr lang="en-US" sz="13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2132" y="2345769"/>
            <a:ext cx="5221486" cy="522148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96114"/>
            <a:ext cx="971180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Product Performance &amp; Shipping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571869"/>
            <a:ext cx="36427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Top 5 Products by Rating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15301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Gloves: 3.86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59521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Sandals: 3.84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03740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Boots: 3.82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47960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Hat: 3.80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492180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Skirt: 3.78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2571869"/>
            <a:ext cx="402252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Shipping Type Comparison</a:t>
            </a:r>
            <a:endParaRPr lang="en-US" sz="2200" dirty="0"/>
          </a:p>
        </p:txBody>
      </p:sp>
      <p:pic>
        <p:nvPicPr>
          <p:cNvPr id="10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99521" y="3181350"/>
            <a:ext cx="6244709" cy="349698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6195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Subscription &amp; Discount Dependency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346490"/>
            <a:ext cx="350150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Subscribers vs. Non-Subscribers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4281964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Subscribers: 1053 customers, avg spend $59.49, total revenue $62,645.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574744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Non-Subscribers: 2847 customers, avg spend $59.87, total revenue $170,436.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56321" y="3346490"/>
            <a:ext cx="350150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Discount-Dependent Products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4856321" y="4281964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Hat: 50.00% discounted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4856321" y="4724162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Sneakers: 49.66% discounted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856321" y="5166360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Coat: 49.07% discounted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4856321" y="5608558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Sweater: 48.17% discounted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4856321" y="6050756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Pants: 47.37% discounted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47418"/>
            <a:ext cx="708040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Customer Segmentation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296358"/>
            <a:ext cx="3664744" cy="2229445"/>
          </a:xfrm>
          <a:prstGeom prst="roundRect">
            <a:avLst>
              <a:gd name="adj" fmla="val 4273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514624" y="2530793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B88E23"/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701790" y="2717840"/>
            <a:ext cx="306110" cy="30611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514624" y="34380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Loyal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6514624" y="3928467"/>
            <a:ext cx="31958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3116 Customers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10171748" y="2296358"/>
            <a:ext cx="3664863" cy="2229445"/>
          </a:xfrm>
          <a:prstGeom prst="roundRect">
            <a:avLst>
              <a:gd name="adj" fmla="val 4273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0" name="Shape 6"/>
          <p:cNvSpPr/>
          <p:nvPr/>
        </p:nvSpPr>
        <p:spPr>
          <a:xfrm>
            <a:off x="10406182" y="2530793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B88E23"/>
          </a:solidFill>
          <a:ln/>
        </p:spPr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593348" y="2717840"/>
            <a:ext cx="306110" cy="30611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10406182" y="34380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Returning</a:t>
            </a:r>
            <a:endParaRPr lang="en-US" sz="2200" dirty="0"/>
          </a:p>
        </p:txBody>
      </p:sp>
      <p:sp>
        <p:nvSpPr>
          <p:cNvPr id="13" name="Text 8"/>
          <p:cNvSpPr/>
          <p:nvPr/>
        </p:nvSpPr>
        <p:spPr>
          <a:xfrm>
            <a:off x="10406182" y="3928467"/>
            <a:ext cx="31959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701 Customers</a:t>
            </a:r>
            <a:endParaRPr lang="en-US" sz="1750" dirty="0"/>
          </a:p>
        </p:txBody>
      </p:sp>
      <p:sp>
        <p:nvSpPr>
          <p:cNvPr id="14" name="Shape 9"/>
          <p:cNvSpPr/>
          <p:nvPr/>
        </p:nvSpPr>
        <p:spPr>
          <a:xfrm>
            <a:off x="6280190" y="4752618"/>
            <a:ext cx="7556421" cy="2229445"/>
          </a:xfrm>
          <a:prstGeom prst="roundRect">
            <a:avLst>
              <a:gd name="adj" fmla="val 4273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5" name="Shape 10"/>
          <p:cNvSpPr/>
          <p:nvPr/>
        </p:nvSpPr>
        <p:spPr>
          <a:xfrm>
            <a:off x="6514624" y="4987052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B88E23"/>
          </a:solidFill>
          <a:ln/>
        </p:spPr>
      </p:sp>
      <p:pic>
        <p:nvPicPr>
          <p:cNvPr id="16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701790" y="5174099"/>
            <a:ext cx="306110" cy="306110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6514624" y="58943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New</a:t>
            </a:r>
            <a:endParaRPr lang="en-US" sz="2200" dirty="0"/>
          </a:p>
        </p:txBody>
      </p:sp>
      <p:sp>
        <p:nvSpPr>
          <p:cNvPr id="18" name="Text 12"/>
          <p:cNvSpPr/>
          <p:nvPr/>
        </p:nvSpPr>
        <p:spPr>
          <a:xfrm>
            <a:off x="6514624" y="6384727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83 Customers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96114"/>
            <a:ext cx="943617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Top Products by Category &amp; Age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571869"/>
            <a:ext cx="416075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Top 3 Products per Category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15301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Accessories: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Jewelry, Sunglasses, Belt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59521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Clothing: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Blouse, Pants, Shirt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03740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Footwear: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Sandals, Shoes, Sneakers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47960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Outerwear: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Jacket, Coat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2571869"/>
            <a:ext cx="333756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Revenue by Age Group</a:t>
            </a:r>
            <a:endParaRPr lang="en-US" sz="2200" dirty="0"/>
          </a:p>
        </p:txBody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99521" y="3181350"/>
            <a:ext cx="6244709" cy="349698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571994"/>
            <a:ext cx="895992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Repeat Buyers &amp; Subscriptions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47749"/>
            <a:ext cx="447817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Repeat Buyers &amp; Subscriptions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42889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Customers with &gt;5 purchases: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99586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No Subscription: 2518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643806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Yes Subscription: 958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599521" y="4847749"/>
            <a:ext cx="306359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Dashboard Overview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599521" y="542889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Interactive Power BI dashboard for visual insights.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599521" y="599586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3.9K Customers, $59.76 Avg Purchase, 3.75 Avg Review Rating.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599521" y="692574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27% Subscribers, 73% Non-Subscribers.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2026-01-11T17:38:46Z</dcterms:created>
  <dcterms:modified xsi:type="dcterms:W3CDTF">2026-01-11T17:38:46Z</dcterms:modified>
</cp:coreProperties>
</file>